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1" r:id="rId10"/>
    <p:sldId id="263" r:id="rId11"/>
    <p:sldId id="264" r:id="rId12"/>
    <p:sldId id="265" r:id="rId13"/>
    <p:sldId id="266" r:id="rId14"/>
    <p:sldId id="270" r:id="rId15"/>
    <p:sldId id="269" r:id="rId16"/>
    <p:sldId id="268" r:id="rId17"/>
    <p:sldId id="267" r:id="rId18"/>
    <p:sldId id="271" r:id="rId19"/>
    <p:sldId id="272" r:id="rId20"/>
    <p:sldId id="293" r:id="rId21"/>
    <p:sldId id="275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9144000" cy="5143500" type="screen16x9"/>
  <p:notesSz cx="6858000" cy="9144000"/>
  <p:embeddedFontLst>
    <p:embeddedFont>
      <p:font typeface="Source Sans Pr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36" autoAdjust="0"/>
  </p:normalViewPr>
  <p:slideViewPr>
    <p:cSldViewPr snapToGrid="0">
      <p:cViewPr varScale="1">
        <p:scale>
          <a:sx n="65" d="100"/>
          <a:sy n="65" d="100"/>
        </p:scale>
        <p:origin x="8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3597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53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09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333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200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108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!!!!SVARBU!!!!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Architekt</a:t>
            </a:r>
            <a:r>
              <a:rPr lang="lt-LT" dirty="0" err="1" smtClean="0"/>
              <a:t>ūros</a:t>
            </a:r>
            <a:r>
              <a:rPr lang="lt-LT" dirty="0" smtClean="0"/>
              <a:t> kokybė matuojama tik pagal konkrečius</a:t>
            </a:r>
            <a:r>
              <a:rPr lang="lt-LT" baseline="0" dirty="0" smtClean="0"/>
              <a:t> aiškius apibrėžtus</a:t>
            </a:r>
            <a:r>
              <a:rPr lang="lt-LT" dirty="0" smtClean="0"/>
              <a:t> tikslus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3977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!!!!SVARBU!!!!!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Dizain</a:t>
            </a:r>
            <a:r>
              <a:rPr lang="lt-LT" dirty="0" smtClean="0"/>
              <a:t>o</a:t>
            </a:r>
            <a:r>
              <a:rPr lang="lt-LT" baseline="0" dirty="0" smtClean="0"/>
              <a:t> ir kodo kokybę galima įvertinti objektyviai, nagrinėjant atskirą izoliuotą gabalą.</a:t>
            </a:r>
          </a:p>
          <a:p>
            <a:pPr lvl="0" rtl="0">
              <a:spcBef>
                <a:spcPts val="0"/>
              </a:spcBef>
              <a:buNone/>
            </a:pPr>
            <a:r>
              <a:rPr lang="lt-LT" baseline="0" dirty="0" smtClean="0"/>
              <a:t>Architektūra vertintina tik visumoje, ir tik iš visos sistemos misijos perspektyvos.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01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306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970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827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45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15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345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807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lt-LT" dirty="0" smtClean="0"/>
              <a:t>QA tvarka lemia galutinį projektą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148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07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8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972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lt-LT" dirty="0" smtClean="0"/>
              <a:t>Diskusijai:</a:t>
            </a:r>
            <a:r>
              <a:rPr lang="lt-LT" baseline="0" dirty="0" smtClean="0"/>
              <a:t> </a:t>
            </a:r>
            <a:br>
              <a:rPr lang="lt-LT" baseline="0" dirty="0" smtClean="0"/>
            </a:br>
            <a:r>
              <a:rPr lang="lt-LT" baseline="0" dirty="0" smtClean="0"/>
              <a:t>Kaip programuotume tokią sistemą? Paprastai nuo </a:t>
            </a:r>
            <a:r>
              <a:rPr lang="lt-LT" baseline="0" dirty="0" err="1" smtClean="0"/>
              <a:t>login</a:t>
            </a:r>
            <a:r>
              <a:rPr lang="lt-LT" baseline="0" dirty="0" smtClean="0"/>
              <a:t> </a:t>
            </a:r>
            <a:r>
              <a:rPr lang="lt-LT" baseline="0" dirty="0" err="1" smtClean="0"/>
              <a:t>screeno</a:t>
            </a:r>
            <a:r>
              <a:rPr lang="lt-LT" baseline="0" dirty="0" smtClean="0"/>
              <a:t>.</a:t>
            </a:r>
            <a:br>
              <a:rPr lang="lt-LT" baseline="0" dirty="0" smtClean="0"/>
            </a:br>
            <a:r>
              <a:rPr lang="lt-LT" dirty="0" smtClean="0"/>
              <a:t>Kokie </a:t>
            </a:r>
            <a:r>
              <a:rPr lang="lt-LT" dirty="0" err="1" smtClean="0"/>
              <a:t>QAtributai</a:t>
            </a:r>
            <a:r>
              <a:rPr lang="lt-LT" dirty="0" smtClean="0"/>
              <a:t>? Kokie jų prioritetai</a:t>
            </a:r>
            <a:r>
              <a:rPr lang="lt-LT" baseline="0"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27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303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3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2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557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628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442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370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943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69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087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19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20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9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549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292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68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0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l="12457"/>
          <a:stretch/>
        </p:blipFill>
        <p:spPr>
          <a:xfrm>
            <a:off x="0" y="0"/>
            <a:ext cx="675367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Neutral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Blu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7ACA"/>
              </a:buClr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007ACA"/>
              </a:buClr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007ACA"/>
              </a:buClr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st Blu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lement Title &amp; Body Blu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79428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7ACA"/>
              </a:buClr>
              <a:defRPr/>
            </a:lvl1pPr>
            <a:lvl2pPr lvl="1" rtl="0">
              <a:spcBef>
                <a:spcPts val="0"/>
              </a:spcBef>
              <a:buClr>
                <a:srgbClr val="007ACA"/>
              </a:buClr>
              <a:defRPr/>
            </a:lvl2pPr>
            <a:lvl3pPr lvl="2" rtl="0">
              <a:spcBef>
                <a:spcPts val="0"/>
              </a:spcBef>
              <a:buClr>
                <a:srgbClr val="007ACA"/>
              </a:buClr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entered 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 idx="2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d Value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l="22600"/>
          <a:stretch/>
        </p:blipFill>
        <p:spPr>
          <a:xfrm>
            <a:off x="1" y="0"/>
            <a:ext cx="597164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3870675" y="1491850"/>
            <a:ext cx="49884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2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05" name="Shape 105" descr="seperator_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57706"/>
            <a:ext cx="9144000" cy="58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e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08" name="Shape 108" descr="Visma_Logo_Scree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66666"/>
              <a:defRPr sz="1800"/>
            </a:lvl1pPr>
            <a:lvl2pPr lvl="1" rtl="0">
              <a:spcBef>
                <a:spcPts val="0"/>
              </a:spcBef>
              <a:buSzPct val="66666"/>
              <a:defRPr sz="1800"/>
            </a:lvl2pPr>
            <a:lvl3pPr lvl="2" rtl="0">
              <a:spcBef>
                <a:spcPts val="0"/>
              </a:spcBef>
              <a:buSzPct val="66666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3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0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 rotWithShape="1">
          <a:blip r:embed="rId2">
            <a:alphaModFix/>
          </a:blip>
          <a:srcRect l="12457"/>
          <a:stretch/>
        </p:blipFill>
        <p:spPr>
          <a:xfrm>
            <a:off x="0" y="0"/>
            <a:ext cx="675367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l="22600"/>
          <a:stretch/>
        </p:blipFill>
        <p:spPr>
          <a:xfrm>
            <a:off x="1" y="0"/>
            <a:ext cx="597164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ctrTitle"/>
          </p:nvPr>
        </p:nvSpPr>
        <p:spPr>
          <a:xfrm>
            <a:off x="3870675" y="1491850"/>
            <a:ext cx="49884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3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2">
            <a:alphaModFix/>
          </a:blip>
          <a:srcRect l="44503"/>
          <a:stretch/>
        </p:blipFill>
        <p:spPr>
          <a:xfrm>
            <a:off x="0" y="0"/>
            <a:ext cx="428185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 l="13096"/>
          <a:stretch/>
        </p:blipFill>
        <p:spPr>
          <a:xfrm>
            <a:off x="0" y="0"/>
            <a:ext cx="7946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ctrTitle"/>
          </p:nvPr>
        </p:nvSpPr>
        <p:spPr>
          <a:xfrm>
            <a:off x="3785825" y="1491850"/>
            <a:ext cx="50733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</a:blip>
          <a:srcRect l="27230"/>
          <a:stretch/>
        </p:blipFill>
        <p:spPr>
          <a:xfrm>
            <a:off x="-3" y="0"/>
            <a:ext cx="616399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ctrTitle"/>
          </p:nvPr>
        </p:nvSpPr>
        <p:spPr>
          <a:xfrm>
            <a:off x="3831525" y="1491850"/>
            <a:ext cx="50277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3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l="44503"/>
          <a:stretch/>
        </p:blipFill>
        <p:spPr>
          <a:xfrm>
            <a:off x="0" y="0"/>
            <a:ext cx="428185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l="40603"/>
          <a:stretch/>
        </p:blipFill>
        <p:spPr>
          <a:xfrm>
            <a:off x="0" y="0"/>
            <a:ext cx="46213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2">
            <a:alphaModFix/>
          </a:blip>
          <a:srcRect l="40603"/>
          <a:stretch/>
        </p:blipFill>
        <p:spPr>
          <a:xfrm>
            <a:off x="0" y="0"/>
            <a:ext cx="411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l="5096"/>
          <a:stretch/>
        </p:blipFill>
        <p:spPr>
          <a:xfrm>
            <a:off x="0" y="0"/>
            <a:ext cx="732079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8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t="45946" b="719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>
            <a:spLocks noGrp="1"/>
          </p:cNvSpPr>
          <p:nvPr>
            <p:ph type="ctrTitle" idx="2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ubTitle" idx="3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9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l="27865"/>
          <a:stretch/>
        </p:blipFill>
        <p:spPr>
          <a:xfrm>
            <a:off x="0" y="0"/>
            <a:ext cx="556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ctrTitle" idx="2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ubTitle" idx="3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Neutral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Blu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7ACA"/>
              </a:buClr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007ACA"/>
              </a:buClr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007ACA"/>
              </a:buClr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st Blu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>
            <a:spLocks noGrp="1"/>
          </p:cNvSpPr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ubTitle" idx="1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lement Title &amp; Body Blu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2">
            <a:alphaModFix/>
          </a:blip>
          <a:srcRect b="79428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7ACA"/>
              </a:buClr>
              <a:defRPr/>
            </a:lvl1pPr>
            <a:lvl2pPr lvl="1" rtl="0">
              <a:spcBef>
                <a:spcPts val="0"/>
              </a:spcBef>
              <a:buClr>
                <a:srgbClr val="007ACA"/>
              </a:buClr>
              <a:defRPr/>
            </a:lvl2pPr>
            <a:lvl3pPr lvl="2" rtl="0">
              <a:spcBef>
                <a:spcPts val="0"/>
              </a:spcBef>
              <a:buClr>
                <a:srgbClr val="007ACA"/>
              </a:buClr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entered 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title" idx="2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4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l="13096"/>
          <a:stretch/>
        </p:blipFill>
        <p:spPr>
          <a:xfrm>
            <a:off x="0" y="0"/>
            <a:ext cx="7946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3785825" y="1491850"/>
            <a:ext cx="50733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d Value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ubTitle" idx="1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2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217" name="Shape 217" descr="seperator_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57706"/>
            <a:ext cx="9144000" cy="58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e Column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20" name="Shape 220" descr="Visma_Logo_Scree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66666"/>
              <a:defRPr sz="1800"/>
            </a:lvl1pPr>
            <a:lvl2pPr lvl="1" rtl="0">
              <a:spcBef>
                <a:spcPts val="0"/>
              </a:spcBef>
              <a:buSzPct val="66666"/>
              <a:defRPr sz="1800"/>
            </a:lvl2pPr>
            <a:lvl3pPr lvl="2" rtl="0">
              <a:spcBef>
                <a:spcPts val="0"/>
              </a:spcBef>
              <a:buSzPct val="66666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3 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5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l="27230"/>
          <a:stretch/>
        </p:blipFill>
        <p:spPr>
          <a:xfrm>
            <a:off x="-3" y="0"/>
            <a:ext cx="616399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831525" y="1491850"/>
            <a:ext cx="50277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6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l="40603"/>
          <a:stretch/>
        </p:blipFill>
        <p:spPr>
          <a:xfrm>
            <a:off x="0" y="0"/>
            <a:ext cx="46213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l="40603"/>
          <a:stretch/>
        </p:blipFill>
        <p:spPr>
          <a:xfrm>
            <a:off x="0" y="0"/>
            <a:ext cx="411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7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l="5096"/>
          <a:stretch/>
        </p:blipFill>
        <p:spPr>
          <a:xfrm>
            <a:off x="0" y="0"/>
            <a:ext cx="732079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45946" b="719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3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9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l="27865"/>
          <a:stretch/>
        </p:blipFill>
        <p:spPr>
          <a:xfrm>
            <a:off x="0" y="0"/>
            <a:ext cx="556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ctrTitle" idx="2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3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  <a:buFont typeface="Source Sans Pro"/>
              <a:buChar char="●"/>
              <a:def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8" name="Shape 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  <a:buFont typeface="Source Sans Pro"/>
              <a:buChar char="●"/>
              <a:def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Išankstinis projektavimas 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</a:t>
            </a:r>
            <a:r>
              <a:rPr lang="en" i="1"/>
              <a:t>up-front design)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201</a:t>
            </a:r>
            <a:r>
              <a:rPr lang="lt-LT" dirty="0" smtClean="0"/>
              <a:t>7</a:t>
            </a:r>
            <a:r>
              <a:rPr lang="en" dirty="0" smtClean="0"/>
              <a:t>-11-0</a:t>
            </a:r>
            <a:r>
              <a:rPr lang="lt-LT" dirty="0" smtClean="0"/>
              <a:t>6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3026229" y="1228675"/>
            <a:ext cx="5631899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524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užteko </a:t>
            </a:r>
            <a:r>
              <a:rPr lang="en" sz="1600" dirty="0"/>
              <a:t>1-2 valandų (įskaitant paaiškinimus</a:t>
            </a:r>
            <a:r>
              <a:rPr lang="en" sz="1600" dirty="0" smtClean="0"/>
              <a:t>)</a:t>
            </a:r>
            <a:endParaRPr lang="lt-LT" sz="1600" dirty="0" smtClean="0"/>
          </a:p>
          <a:p>
            <a:pPr marL="152400" lvl="0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1524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nedideli </a:t>
            </a:r>
            <a:r>
              <a:rPr lang="en" sz="1600" dirty="0"/>
              <a:t>metodai, nedidelės klasės su aiškiomis </a:t>
            </a:r>
            <a:r>
              <a:rPr lang="en" sz="1600" dirty="0" smtClean="0"/>
              <a:t>atsakomybėmis</a:t>
            </a:r>
            <a:endParaRPr lang="lt-LT" sz="1600" dirty="0" smtClean="0"/>
          </a:p>
          <a:p>
            <a:pPr marL="152400" lvl="0" rtl="0">
              <a:spcBef>
                <a:spcPts val="0"/>
              </a:spcBef>
              <a:spcAft>
                <a:spcPts val="0"/>
              </a:spcAft>
              <a:buNone/>
            </a:pPr>
            <a:endParaRPr lang="lt-LT" sz="1600" dirty="0" smtClean="0"/>
          </a:p>
          <a:p>
            <a:pPr marL="1524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atvaizdavimo </a:t>
            </a:r>
            <a:r>
              <a:rPr lang="en" sz="1600" dirty="0"/>
              <a:t>ir vartotojo komandų nuskaitymo kodas išskirtas į specializuotas klases skirtingoms UI aplinkoms</a:t>
            </a:r>
          </a:p>
          <a:p>
            <a:pPr marL="152400" lvl="0" rtl="0">
              <a:spcBef>
                <a:spcPts val="0"/>
              </a:spcBef>
              <a:buNone/>
            </a:pPr>
            <a:endParaRPr lang="lt-LT" sz="1600" dirty="0" smtClean="0"/>
          </a:p>
          <a:p>
            <a:pPr marL="152400" lvl="0" rtl="0">
              <a:spcBef>
                <a:spcPts val="0"/>
              </a:spcBef>
              <a:buNone/>
            </a:pPr>
            <a:r>
              <a:rPr lang="en" sz="1600" dirty="0" smtClean="0"/>
              <a:t>aiškūs </a:t>
            </a:r>
            <a:r>
              <a:rPr lang="en" sz="1600" dirty="0"/>
              <a:t>kontraktai, nestiprūs ryšiai kuriuos galima pakeisti </a:t>
            </a:r>
            <a:r>
              <a:rPr lang="en" sz="1600" i="1" dirty="0"/>
              <a:t>mock</a:t>
            </a:r>
            <a:r>
              <a:rPr lang="en" sz="1600" dirty="0"/>
              <a:t> objektais modulių testų atveju</a:t>
            </a:r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Iškeltų kokybių pasiekiamumas: </a:t>
            </a:r>
            <a:r>
              <a:rPr lang="lt-LT" dirty="0" smtClean="0"/>
              <a:t>„Gyvatėlės“ </a:t>
            </a:r>
            <a:r>
              <a:rPr lang="en" dirty="0" smtClean="0"/>
              <a:t>pvz</a:t>
            </a:r>
            <a:endParaRPr lang="en" dirty="0"/>
          </a:p>
        </p:txBody>
      </p:sp>
      <p:sp>
        <p:nvSpPr>
          <p:cNvPr id="4" name="Shape 281"/>
          <p:cNvSpPr txBox="1">
            <a:spLocks/>
          </p:cNvSpPr>
          <p:nvPr/>
        </p:nvSpPr>
        <p:spPr>
          <a:xfrm>
            <a:off x="311700" y="1228675"/>
            <a:ext cx="2562129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  <a:buFont typeface="Source Sans Pro"/>
              <a:buChar char="●"/>
              <a:defRPr sz="18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57200" indent="-304800"/>
            <a:r>
              <a:rPr lang="lt-LT" sz="1600" b="1" dirty="0" smtClean="0"/>
              <a:t>Programavimo greitis</a:t>
            </a:r>
          </a:p>
          <a:p>
            <a:pPr marL="457200" indent="-304800"/>
            <a:endParaRPr lang="lt-LT" sz="1600" b="1" dirty="0"/>
          </a:p>
          <a:p>
            <a:pPr marL="457200" indent="-304800"/>
            <a:r>
              <a:rPr lang="lt-LT" sz="1600" b="1" dirty="0" smtClean="0"/>
              <a:t>Suprantamumas</a:t>
            </a:r>
          </a:p>
          <a:p>
            <a:pPr marL="457200" indent="-304800"/>
            <a:endParaRPr lang="lt-LT" sz="1600" dirty="0" smtClean="0"/>
          </a:p>
          <a:p>
            <a:pPr marL="457200" indent="-304800"/>
            <a:endParaRPr lang="lt-LT" sz="1600" dirty="0" smtClean="0"/>
          </a:p>
          <a:p>
            <a:pPr marL="457200" indent="-304800"/>
            <a:r>
              <a:rPr lang="lt-LT" sz="1600" b="1" dirty="0" err="1" smtClean="0"/>
              <a:t>Portabilumas</a:t>
            </a:r>
            <a:endParaRPr lang="lt-LT" sz="1600" b="1" dirty="0" smtClean="0"/>
          </a:p>
          <a:p>
            <a:pPr marL="457200" indent="-304800"/>
            <a:endParaRPr lang="lt-LT" sz="1600" dirty="0" smtClean="0"/>
          </a:p>
          <a:p>
            <a:pPr marL="457200" indent="-304800"/>
            <a:endParaRPr lang="lt-LT" sz="1600" dirty="0" smtClean="0"/>
          </a:p>
          <a:p>
            <a:pPr marL="457200" indent="-304800"/>
            <a:r>
              <a:rPr lang="lt-LT" sz="1600" b="1" dirty="0" err="1" smtClean="0"/>
              <a:t>Testuojamumas</a:t>
            </a:r>
            <a:endParaRPr lang="lt-LT" sz="1600" dirty="0" smtClean="0"/>
          </a:p>
          <a:p>
            <a:pPr>
              <a:buFont typeface="Source Sans Pro"/>
              <a:buNone/>
            </a:pPr>
            <a:endParaRPr lang="lt-LT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Galimybė </a:t>
            </a:r>
            <a:r>
              <a:rPr lang="en" b="1" dirty="0"/>
              <a:t>pridėti naujus lygių žemėlapius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Lengva: keičiant GameMap klasę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Galimybė </a:t>
            </a:r>
            <a:r>
              <a:rPr lang="en" b="1" dirty="0"/>
              <a:t>pridėti dinamišką elgseną žaidimo elementams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Lengva: pridedant </a:t>
            </a:r>
            <a:r>
              <a:rPr lang="lt-LT" dirty="0" err="1" smtClean="0"/>
              <a:t>Enemy</a:t>
            </a:r>
            <a:r>
              <a:rPr lang="lt-LT" dirty="0" smtClean="0"/>
              <a:t> klasę</a:t>
            </a:r>
            <a:r>
              <a:rPr lang="en" dirty="0" smtClean="0"/>
              <a:t>, </a:t>
            </a:r>
            <a:r>
              <a:rPr lang="en" dirty="0"/>
              <a:t>modifikuojant GameRules klasę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Galimybė </a:t>
            </a:r>
            <a:r>
              <a:rPr lang="en" b="1" dirty="0"/>
              <a:t>pridėti žaidimo per tinklą galimybę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Vidutiniška: pridedant bendravimo per tinklą posistemę, asinchroninių pranešimų apdorojimą, keičiant žaidimo taisyklių logiką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Galimybė </a:t>
            </a:r>
            <a:r>
              <a:rPr lang="en" b="1" dirty="0"/>
              <a:t>paversti trimačiu žaidimu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Sunku: turi keistis beveik visos abstrakcijos, atvaizdavimo realizacija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Galimybė </a:t>
            </a:r>
            <a:r>
              <a:rPr lang="en" b="1" dirty="0"/>
              <a:t>paversti šachmatų žaidimu</a:t>
            </a:r>
          </a:p>
          <a:p>
            <a:pPr marL="914400" lvl="1" indent="-292100" rtl="0">
              <a:spcBef>
                <a:spcPts val="0"/>
              </a:spcBef>
              <a:buChar char="○"/>
            </a:pPr>
            <a:r>
              <a:rPr lang="en" dirty="0"/>
              <a:t>Labai sunku: netinka joks egzistuojantis kodas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Ateities kokybių pasiekiamumas: </a:t>
            </a:r>
            <a:r>
              <a:rPr lang="lt-LT" dirty="0" smtClean="0"/>
              <a:t>„Gyvatėlės“</a:t>
            </a:r>
            <a:r>
              <a:rPr lang="en" dirty="0" smtClean="0"/>
              <a:t> </a:t>
            </a:r>
            <a:r>
              <a:rPr lang="en" dirty="0"/>
              <a:t>pvz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641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Tokia, kuri užtikrina </a:t>
            </a:r>
            <a:r>
              <a:rPr lang="en" b="1" dirty="0"/>
              <a:t>norimas sistemos kokybes</a:t>
            </a:r>
            <a:r>
              <a:rPr lang="en" dirty="0"/>
              <a:t>: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palengvina </a:t>
            </a:r>
            <a:r>
              <a:rPr lang="en" b="1" dirty="0"/>
              <a:t>iškeltų tikslų</a:t>
            </a:r>
            <a:r>
              <a:rPr lang="en" dirty="0"/>
              <a:t> pasiekimą</a:t>
            </a:r>
          </a:p>
          <a:p>
            <a:pPr marL="457200" lvl="0" indent="-304800" rtl="0">
              <a:spcBef>
                <a:spcPts val="0"/>
              </a:spcBef>
              <a:buAutoNum type="arabicPeriod"/>
            </a:pPr>
            <a:r>
              <a:rPr lang="en" dirty="0"/>
              <a:t>įgalina ateities evoliuciją </a:t>
            </a:r>
            <a:r>
              <a:rPr lang="en" b="1" dirty="0"/>
              <a:t>numatytomis kryptimis</a:t>
            </a: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" dirty="0"/>
              <a:t>“Gera architektūra”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Kaina, laikas, resursai</a:t>
            </a:r>
          </a:p>
          <a:p>
            <a:pPr marL="457200" lvl="0" indent="-304800"/>
            <a:r>
              <a:rPr lang="lt-LT" dirty="0" smtClean="0"/>
              <a:t>YAGNI! N</a:t>
            </a:r>
            <a:r>
              <a:rPr lang="en" dirty="0" smtClean="0"/>
              <a:t>ereikalingas funkcionalumas</a:t>
            </a:r>
            <a:r>
              <a:rPr lang="lt-LT" dirty="0" smtClean="0"/>
              <a:t> = p</a:t>
            </a:r>
            <a:r>
              <a:rPr lang="en" dirty="0" smtClean="0"/>
              <a:t>erteklinis sudėtingumas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Kodėl nesiekiame VISŲ ĮMANOMŲ kokybių?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4641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Tokia, kuri </a:t>
            </a:r>
            <a:r>
              <a:rPr lang="en" b="1" dirty="0"/>
              <a:t>neužtikrina</a:t>
            </a:r>
            <a:r>
              <a:rPr lang="en" dirty="0"/>
              <a:t> norimų sistemos kokybių: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 dirty="0"/>
              <a:t>apsunkina</a:t>
            </a:r>
            <a:r>
              <a:rPr lang="en" dirty="0"/>
              <a:t> iškeltų tikslų pasiekimą</a:t>
            </a:r>
          </a:p>
          <a:p>
            <a:pPr marL="457200" lvl="0" indent="-304800" rtl="0">
              <a:spcBef>
                <a:spcPts val="0"/>
              </a:spcBef>
              <a:buAutoNum type="arabicPeriod"/>
            </a:pPr>
            <a:r>
              <a:rPr lang="en" b="1" dirty="0"/>
              <a:t>apsunkina</a:t>
            </a:r>
            <a:r>
              <a:rPr lang="en" dirty="0"/>
              <a:t> ateities evoliuciją numatytomis kryptimis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Priežastys: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/>
              <a:t>Nereikalingas funkcionalumas</a:t>
            </a:r>
          </a:p>
          <a:p>
            <a:pPr marL="457200" lvl="0" indent="-304800" rtl="0">
              <a:spcBef>
                <a:spcPts val="0"/>
              </a:spcBef>
              <a:buAutoNum type="arabicPeriod"/>
            </a:pPr>
            <a:r>
              <a:rPr lang="en" dirty="0"/>
              <a:t>Perteklinis sudėtingumas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SzPct val="39285"/>
            </a:pPr>
            <a:r>
              <a:rPr lang="en" dirty="0"/>
              <a:t>“Bloga architektūra”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Saugumas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Atsparumas žaidimų sukčiavimams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Apsauga nuo neteisėto PĮ platinimo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Atsparumas neautorizuotam vartojimui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Greitaveika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FPS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Reakcijos laikas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Efektyvumas atminties ir disko vietos resursų poreikiams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Patikimumas</a:t>
            </a:r>
          </a:p>
          <a:p>
            <a:pPr marL="457200" lvl="0" indent="-304800" rtl="0">
              <a:spcBef>
                <a:spcPts val="0"/>
              </a:spcBef>
              <a:buChar char="●"/>
            </a:pPr>
            <a:r>
              <a:rPr lang="en" dirty="0"/>
              <a:t>Suderinamumas su kitomis sistemomis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Neaktualios kokybės: </a:t>
            </a:r>
            <a:r>
              <a:rPr lang="lt-LT" dirty="0" smtClean="0"/>
              <a:t>„Gyvatėlės“</a:t>
            </a:r>
            <a:r>
              <a:rPr lang="en" dirty="0" smtClean="0"/>
              <a:t> </a:t>
            </a:r>
            <a:r>
              <a:rPr lang="en" dirty="0"/>
              <a:t>pvz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Architektūra ir dizainas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59335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Ar “gerai architektūrai” prieštarauja Kento Beko “paprasto dizaino” taisyklės</a:t>
            </a:r>
            <a:r>
              <a:rPr lang="en" dirty="0" smtClean="0">
                <a:solidFill>
                  <a:srgbClr val="000000"/>
                </a:solidFill>
              </a:rPr>
              <a:t>?</a:t>
            </a:r>
            <a:endParaRPr lang="en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61513"/>
              </p:ext>
            </p:extLst>
          </p:nvPr>
        </p:nvGraphicFramePr>
        <p:xfrm>
          <a:off x="311700" y="2183058"/>
          <a:ext cx="8520600" cy="2151875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4260300"/>
                <a:gridCol w="4260300"/>
              </a:tblGrid>
              <a:tr h="385397">
                <a:tc>
                  <a:txBody>
                    <a:bodyPr/>
                    <a:lstStyle/>
                    <a:p>
                      <a:r>
                        <a:rPr lang="lt-LT" dirty="0" smtClean="0"/>
                        <a:t>Architektūra: strateginiai</a:t>
                      </a:r>
                      <a:r>
                        <a:rPr lang="lt-LT" baseline="0" dirty="0" smtClean="0"/>
                        <a:t> sprendimai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 smtClean="0"/>
                        <a:t>Dizainas: taktiniai sprendimai</a:t>
                      </a:r>
                      <a:endParaRPr lang="en-US" dirty="0"/>
                    </a:p>
                  </a:txBody>
                  <a:tcPr/>
                </a:tc>
              </a:tr>
              <a:tr h="38539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/>
                        <a:t>palengvin</a:t>
                      </a:r>
                      <a:r>
                        <a:rPr lang="lt-LT" dirty="0" err="1" smtClean="0"/>
                        <a:t>ti</a:t>
                      </a:r>
                      <a:r>
                        <a:rPr lang="en" dirty="0" smtClean="0"/>
                        <a:t> iškeltų tikslų pasiekimą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 smtClean="0"/>
                        <a:t>Runs all the tests</a:t>
                      </a:r>
                      <a:endParaRPr lang="en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85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 smtClean="0"/>
                        <a:t>Contains no duplication</a:t>
                      </a:r>
                    </a:p>
                  </a:txBody>
                  <a:tcPr/>
                </a:tc>
              </a:tr>
              <a:tr h="385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 smtClean="0"/>
                        <a:t>įgalin</a:t>
                      </a:r>
                      <a:r>
                        <a:rPr lang="lt-LT" dirty="0" err="1" smtClean="0"/>
                        <a:t>ti</a:t>
                      </a:r>
                      <a:r>
                        <a:rPr lang="en" dirty="0" smtClean="0"/>
                        <a:t> ateities evoliuciją numatytomis kryptimis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 smtClean="0"/>
                        <a:t>Expresses the intent of the programmer</a:t>
                      </a:r>
                    </a:p>
                  </a:txBody>
                  <a:tcPr/>
                </a:tc>
              </a:tr>
              <a:tr h="6102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 smtClean="0"/>
                        <a:t>Minimizes the number of classes and methods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Tipinės architektūros - žinomas, pasiteisinęs bendras sprendimas visai sistemai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Architektūriniai šablonai - žinomi, pasiteisinę aukšto lygio struktūriniai sprendiniai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Projektavimo šablonai - žinomi, pasiteisinę klasių lygio struktūriniai sprendiniai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Švarus kodas, OOP koncepcijos, OOD principai - kodo lygio organizavimo sprendimai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Asmeninė patirtis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… kuo vadovautis projektuojant </a:t>
            </a:r>
            <a:r>
              <a:rPr lang="en" b="1" dirty="0"/>
              <a:t>nežinomas </a:t>
            </a:r>
            <a:r>
              <a:rPr lang="en" dirty="0"/>
              <a:t>sistemas?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311700" y="196725"/>
            <a:ext cx="88323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/>
              <a:t>Kaip mažiausiomis pastangomis pasiekti “gerą architektūrą”?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Išankstinis sistemų projektavimas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lt-LT" dirty="0"/>
              <a:t>Mančesterio savivaldybei </a:t>
            </a:r>
            <a:r>
              <a:rPr lang="lt-LT" dirty="0" smtClean="0"/>
              <a:t>sukurti druskos barstytuvų maršrutų planavimo sistemą, kuri sutaupytų kelių priežiūrai skirtas lėšas.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Pavyzdys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Pasikartokime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1. Verslo misija ir esminis poreikis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2. Svarbiausios prielaidos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Ribojimai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Architektūriškai svarbūs reikalavimai (</a:t>
            </a:r>
            <a:r>
              <a:rPr lang="en" i="1" dirty="0"/>
              <a:t>Architecturally significant requirements, ASR</a:t>
            </a:r>
            <a:r>
              <a:rPr lang="en" dirty="0"/>
              <a:t>)</a:t>
            </a: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har char="○"/>
            </a:pPr>
            <a:r>
              <a:rPr lang="en" dirty="0"/>
              <a:t>Nefunkciniai reikalavimai</a:t>
            </a:r>
          </a:p>
          <a:p>
            <a:pPr marL="914400" lvl="1" indent="-292100" rtl="0">
              <a:spcBef>
                <a:spcPts val="0"/>
              </a:spcBef>
              <a:buChar char="○"/>
            </a:pPr>
            <a:r>
              <a:rPr lang="en" dirty="0"/>
              <a:t>Patys svarbiausi funkciniai reikalavimai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3. Prioritetai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Išankstinis sudėtingos sistemos projektavimas: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Nuo ko pradėti</a:t>
            </a:r>
            <a:r>
              <a:rPr lang="en"/>
              <a:t>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Literatūra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50" y="890950"/>
            <a:ext cx="2594425" cy="408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300" y="890947"/>
            <a:ext cx="4921151" cy="9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6925" y="1825975"/>
            <a:ext cx="2039050" cy="30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626" y="1825976"/>
            <a:ext cx="2020273" cy="30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Literatūra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50" y="808600"/>
            <a:ext cx="3293075" cy="41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866475" y="3241825"/>
            <a:ext cx="3965700" cy="14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Online ištraukos: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sz="1200"/>
              <a:t>http://rhinoresearch.com/assets/jesa/Just_Enough_Software_Architecture__Fairbanks_2010-demo.pdf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9215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Kompromisai (</a:t>
            </a:r>
            <a:r>
              <a:rPr lang="en" i="1"/>
              <a:t>trade-offs</a:t>
            </a:r>
            <a:r>
              <a:rPr lang="en"/>
              <a:t>)</a:t>
            </a:r>
          </a:p>
          <a:p>
            <a:pPr marL="457200" lvl="0" indent="-304800">
              <a:spcBef>
                <a:spcPts val="0"/>
              </a:spcBef>
              <a:buChar char="●"/>
            </a:pPr>
            <a:r>
              <a:rPr lang="en"/>
              <a:t>Kiekvieno kokybinio atributo realizavimas neigiamai veikia kitus kokybinius atributus.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Pioritetizavimo svarba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450" y="1228675"/>
            <a:ext cx="3194075" cy="278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/>
              <a:t>Programavimo greitis</a:t>
            </a:r>
          </a:p>
          <a:p>
            <a:pPr marL="457200" lvl="0" indent="-30480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/>
              <a:t>Suprantamumas</a:t>
            </a:r>
          </a:p>
          <a:p>
            <a:pPr marL="457200" lvl="0" indent="-30480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/>
              <a:t>Portabilumas</a:t>
            </a:r>
          </a:p>
          <a:p>
            <a:pPr marL="457200" lvl="0" indent="-304800">
              <a:spcBef>
                <a:spcPts val="0"/>
              </a:spcBef>
              <a:buChar char="●"/>
            </a:pPr>
            <a:r>
              <a:rPr lang="en"/>
              <a:t>Testuojamumas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Quality Attribute Trade-offs: </a:t>
            </a:r>
            <a:r>
              <a:rPr lang="lt-LT" dirty="0" smtClean="0"/>
              <a:t>„Gyvatėlės“</a:t>
            </a:r>
            <a:r>
              <a:rPr lang="en" dirty="0" smtClean="0"/>
              <a:t> </a:t>
            </a:r>
            <a:r>
              <a:rPr lang="en" dirty="0"/>
              <a:t>pvz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Quality Attributes</a:t>
            </a:r>
          </a:p>
          <a:p>
            <a:pPr lvl="0">
              <a:spcBef>
                <a:spcPts val="0"/>
              </a:spcBef>
              <a:buNone/>
            </a:pPr>
            <a:endParaRPr i="1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Kitaip: nefunkciniai reikalavimai (</a:t>
            </a:r>
            <a:r>
              <a:rPr lang="en" i="1" dirty="0"/>
              <a:t>non-functional requirements</a:t>
            </a:r>
            <a:r>
              <a:rPr lang="en" dirty="0"/>
              <a:t>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Privalo būti </a:t>
            </a:r>
            <a:r>
              <a:rPr lang="en" b="1" dirty="0"/>
              <a:t>išmatuojami</a:t>
            </a:r>
            <a:r>
              <a:rPr lang="en" dirty="0"/>
              <a:t> ir tiksliai </a:t>
            </a:r>
            <a:r>
              <a:rPr lang="en" b="1" dirty="0"/>
              <a:t>skaitiškai</a:t>
            </a:r>
            <a:r>
              <a:rPr lang="en" dirty="0"/>
              <a:t> įvertinami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Pavyzdžiui: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Sparta: visoses žaidimo situacijose vaizdas perpiešiamas ne mažesniu nei 90 fps dažniu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Patikimumas: ne mažiau nei 99,99% nepertraukiamo korektiško darbo per metus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Keičiamumas: papildomos ataskaitos sukūrimas turi užimti ne ilgiau nei 8 darbo valandas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Kokybiniai atributai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A. Prioritetizuoja projektuotojas, remdamasis savo supratimu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400" dirty="0"/>
              <a:t>	</a:t>
            </a:r>
            <a:r>
              <a:rPr lang="en" sz="1400" i="1" dirty="0"/>
              <a:t>design by </a:t>
            </a:r>
            <a:r>
              <a:rPr lang="lt-LT" sz="1400" i="1" dirty="0" smtClean="0"/>
              <a:t>CV</a:t>
            </a:r>
            <a:r>
              <a:rPr lang="en" sz="1400" dirty="0" smtClean="0"/>
              <a:t> </a:t>
            </a:r>
            <a:r>
              <a:rPr lang="en" sz="1400" dirty="0"/>
              <a:t>pavojus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B. Prioritetizuojama pagal “didžiausią vertę bizniui”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1400" i="1" dirty="0"/>
              <a:t>eXtreme Programming</a:t>
            </a:r>
            <a:r>
              <a:rPr lang="en" sz="1400" dirty="0"/>
              <a:t> paradigma</a:t>
            </a:r>
          </a:p>
          <a:p>
            <a:pPr marL="457200" lvl="0" indent="45720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C. Prioritetizuoja sistemos užsakovai, remdamiesi savo poreikiais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i="1" dirty="0"/>
              <a:t>	</a:t>
            </a:r>
            <a:r>
              <a:rPr lang="en" sz="1400" i="1" dirty="0" smtClean="0"/>
              <a:t>SEI </a:t>
            </a:r>
            <a:r>
              <a:rPr lang="en" sz="1400" i="1" dirty="0"/>
              <a:t>ATAM metodas</a:t>
            </a:r>
          </a:p>
          <a:p>
            <a:pPr lvl="0" rtl="0">
              <a:spcBef>
                <a:spcPts val="0"/>
              </a:spcBef>
              <a:buNone/>
            </a:pPr>
            <a:endParaRPr sz="1400"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D. Prioritetizuojama pagal “didžiausią riziką”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	</a:t>
            </a:r>
            <a:r>
              <a:rPr lang="en" sz="1400" i="1" dirty="0" smtClean="0"/>
              <a:t>Risk-driven </a:t>
            </a:r>
            <a:r>
              <a:rPr lang="en" sz="1400" dirty="0"/>
              <a:t>architektūrinis metodas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Kaip prioritetizuoti kokybinius atributus?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Skyrius I. Poreikis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Užsakovas - Mančesterio savivaldybės kelių priežiūros skyrius - išleidžia NNN mln Eurų per metus apsnigtų kelių priežiūrai. Užsakovas mano, jog logistikos optimizavimas leistų sutaupyti iki 10% lėšų, tuo pačiu pagerinant reakcijos laiką vidutiniškai 18 minučių.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Skyrius II. Ribojimai sprendimui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Visam projekto įgyvendinimui skirta ZZZ tūkst. Eurų, neskaitant techninės įrangos. Projektas turi būti užbaigtas ir įdiegtas 70-yje automobilių iki YYYY-MM-DD. Druskos barstytuvai ir kelių valytuvai bendravimui su kontrolės centru turės pigiausius Android įrenginius su 3G arba GPRS ryšiu. 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Pavyzdys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Skyrius III. Svarbiausi architektūriniai reikalavimai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Užduoties analizės metu nustatyti nefunkciniai reikalavimai pateikiami dokumente YYY. Galutiniai funkciniai reikalavimai paaiškės projekto eigoje; šiuo metu užfiksuota N funkcinių reikalavimų, kurie pateikiami dokumente YYYY.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Atrinkti šie architektūriškai svarbiausi reikalavimai, pateikiami svarbos tvarka (prioritetai parinkti, naudojant metodą M):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ASR-1. Sistemos pasiekiamumas - 99,999% laiko per metus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ASR-2. Maršruto optimizavimo efektyvumas - ne daugiau nei N% […]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ASR-3. Logistikos algoritmo greitaveika - maršruto perplanavimas negali užtrukti ilgiau nei 30 sekundžių.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Pavyzdys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 dirty="0"/>
              <a:t>Remtis asmenine patirtimi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 dirty="0"/>
              <a:t>Sukurti posistemės prototipą sprendiniams patikrinti arba paneigti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/>
              <a:t>Ieškoti literatūroje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Projektinių sprendimų parinkimas: kaip?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PS Architektūra ir PS Projektavimas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3974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Architektūra</a:t>
            </a:r>
            <a:r>
              <a:rPr lang="en" dirty="0"/>
              <a:t>: </a:t>
            </a:r>
            <a:r>
              <a:rPr lang="en" b="1" dirty="0"/>
              <a:t>svarbiausi sprendimai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Sistemos “griaučiai”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</a:pPr>
            <a:r>
              <a:rPr lang="lt-LT" dirty="0" smtClean="0"/>
              <a:t>Kritinės </a:t>
            </a:r>
            <a:r>
              <a:rPr lang="en" dirty="0" smtClean="0"/>
              <a:t>struktūros </a:t>
            </a:r>
            <a:r>
              <a:rPr lang="en" dirty="0"/>
              <a:t>ir elementai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Esminių technologijų pasirinkimas</a:t>
            </a:r>
          </a:p>
          <a:p>
            <a:pPr marL="457200" lvl="0" indent="-304800" rtl="0">
              <a:spcBef>
                <a:spcPts val="0"/>
              </a:spcBef>
            </a:pPr>
            <a:r>
              <a:rPr lang="en" dirty="0"/>
              <a:t>Ir t.t.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39225" y="1228675"/>
            <a:ext cx="44487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Projektavimas</a:t>
            </a:r>
            <a:r>
              <a:rPr lang="en"/>
              <a:t>: </a:t>
            </a:r>
            <a:r>
              <a:rPr lang="en" b="1"/>
              <a:t>taktiniai sprendimai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</a:pPr>
            <a:r>
              <a:rPr lang="en"/>
              <a:t>Atskirų modulių projektavimas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</a:pPr>
            <a:r>
              <a:rPr lang="en"/>
              <a:t>Konkrečios klasės atsakomybės.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</a:pPr>
            <a:r>
              <a:rPr lang="en"/>
              <a:t>Projektavimo šablonų pritaikymas</a:t>
            </a:r>
          </a:p>
          <a:p>
            <a:pPr marL="457200" lvl="0" indent="-304800" rtl="0">
              <a:spcBef>
                <a:spcPts val="0"/>
              </a:spcBef>
            </a:pPr>
            <a:r>
              <a:rPr lang="en"/>
              <a:t>Ir t.t.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Projektinių sprendimų dokumentavimas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9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6016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/>
              <a:t>Dokumentacijos tikslai: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 dirty="0"/>
              <a:t>Komunikacinis: fiksuojami susitarimai tarp šalių (programuotojų, testuotojų, skirtingų komandų ir t.t.)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 dirty="0"/>
              <a:t>Edukacinis: naujų projekto narių supažindinimui su sistema </a:t>
            </a:r>
          </a:p>
          <a:p>
            <a:pPr marL="457200" lvl="0" indent="-330200">
              <a:spcBef>
                <a:spcPts val="0"/>
              </a:spcBef>
              <a:buSzPct val="100000"/>
              <a:buChar char="●"/>
            </a:pPr>
            <a:r>
              <a:rPr lang="en" sz="1600" dirty="0"/>
              <a:t>Sistemos architektūros analizei.</a:t>
            </a:r>
          </a:p>
          <a:p>
            <a:pPr lvl="0">
              <a:spcBef>
                <a:spcPts val="0"/>
              </a:spcBef>
              <a:buNone/>
            </a:pPr>
            <a:endParaRPr sz="1600" dirty="0"/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Dokumentacijos problemos: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 dirty="0"/>
              <a:t>Atotrūkis nuo tikro, veikiančio kodo</a:t>
            </a:r>
          </a:p>
          <a:p>
            <a:pPr marL="457200" lvl="0" indent="-330200">
              <a:spcBef>
                <a:spcPts val="0"/>
              </a:spcBef>
              <a:buSzPct val="100000"/>
              <a:buChar char="●"/>
            </a:pPr>
            <a:r>
              <a:rPr lang="en" sz="1600" dirty="0"/>
              <a:t>Atsilikimas laikui bėgant (labai trumpas “galiojimo laikas”)</a:t>
            </a:r>
          </a:p>
          <a:p>
            <a:pPr lv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Svarbu vadovautis pragmatiškumo principu: ar dokumentavimo pastangos atsipirks?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Projektinių sprendimų dokumentavimas: kam?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875" y="1228675"/>
            <a:ext cx="2039050" cy="30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Iliustracija, aprašymas, specifikacija?</a:t>
            </a:r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350" y="1228675"/>
            <a:ext cx="484636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90483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Sukurta daug įvairiausių architektūrinių sprendinių aprašymo standartų, metodikų, kalbų, įrankių.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Geriausia naudoti tokią užrašymo formą, kuri nedviprasmiškai suprantama visų skaitytojų.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Dokumentavimo perspektyvos (</a:t>
            </a:r>
            <a:r>
              <a:rPr lang="en" sz="1600" i="1" dirty="0"/>
              <a:t>viewtypes)</a:t>
            </a:r>
            <a:r>
              <a:rPr lang="en" sz="1600" dirty="0"/>
              <a:t>: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 dirty="0"/>
              <a:t>Programinių modulių aprašymai (</a:t>
            </a:r>
            <a:r>
              <a:rPr lang="en" sz="1600" i="1" dirty="0"/>
              <a:t>implementation time</a:t>
            </a:r>
            <a:r>
              <a:rPr lang="en" sz="1600" dirty="0"/>
              <a:t>)</a:t>
            </a: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 dirty="0"/>
              <a:t>Sistemos elementų elgsenos ir interakcijų aprašymai (</a:t>
            </a:r>
            <a:r>
              <a:rPr lang="en" sz="1600" i="1" dirty="0"/>
              <a:t>runtime; component-and-connectors)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/>
              <a:t>Diegimo aprašymai (</a:t>
            </a:r>
            <a:r>
              <a:rPr lang="en" sz="1600" i="1" dirty="0"/>
              <a:t>allocation)</a:t>
            </a:r>
          </a:p>
          <a:p>
            <a:pPr lvl="0" rtl="0">
              <a:spcBef>
                <a:spcPts val="0"/>
              </a:spcBef>
              <a:buNone/>
            </a:pPr>
            <a:endParaRPr sz="1600" i="1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Projektinių sprendimų dokumentavimas: kaip?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i="1"/>
              <a:t>Risk-driven model says to prioritize your risks, apply chosen techniques, then evaluate any remaining risk, which means that you must decide </a:t>
            </a:r>
            <a:r>
              <a:rPr lang="en" sz="1600" b="1" i="1"/>
              <a:t>if the risk has been sufficiently mitigated</a:t>
            </a:r>
            <a:r>
              <a:rPr lang="en" sz="1600" i="1"/>
              <a:t>. </a:t>
            </a:r>
          </a:p>
          <a:p>
            <a:pPr lvl="0">
              <a:spcBef>
                <a:spcPts val="0"/>
              </a:spcBef>
              <a:buNone/>
            </a:pPr>
            <a:endParaRPr sz="1600" i="1"/>
          </a:p>
          <a:p>
            <a:pPr lvl="0">
              <a:spcBef>
                <a:spcPts val="0"/>
              </a:spcBef>
              <a:buNone/>
            </a:pPr>
            <a:r>
              <a:rPr lang="en" sz="1600" i="1"/>
              <a:t>[...] But eventually </a:t>
            </a:r>
            <a:r>
              <a:rPr lang="en" sz="1600" b="1" i="1"/>
              <a:t>you must make a subjective evaluation</a:t>
            </a:r>
            <a:r>
              <a:rPr lang="en" sz="1600" i="1"/>
              <a:t>: will the architecture you designed enable you to overcome your failure risks?</a:t>
            </a:r>
          </a:p>
          <a:p>
            <a:pPr lvl="0">
              <a:spcBef>
                <a:spcPts val="0"/>
              </a:spcBef>
              <a:buNone/>
            </a:pPr>
            <a:endParaRPr sz="1600" i="1"/>
          </a:p>
          <a:p>
            <a:pPr lv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 i="1"/>
              <a:t>										George Fairbanks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Projektinių sprendimų parinkimas: kada sustoti?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Skyrius IV. Bendra sistemos architektūra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Realizacijai naudojama standartinė web aplikacijos architektūra su duomenų kešavimo posisteme.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Administratoriai jungiasi standartinėmis naršyklėmis (funkcinis reikalavimas FR-102). Klientai (Android planšetės kelių valymo mašinose, nefunkcinis reikalavimas NFR-42) realizuojami kaip </a:t>
            </a:r>
            <a:r>
              <a:rPr lang="en" i="1" dirty="0"/>
              <a:t>native </a:t>
            </a:r>
            <a:r>
              <a:rPr lang="en" dirty="0"/>
              <a:t>Androido aplikacijos Phonegap/Cordova technologija. Ši technologija gerai žinoma komandos programuotojams (todėl sumažina riziką </a:t>
            </a:r>
            <a:r>
              <a:rPr lang="lt-LT" dirty="0" smtClean="0"/>
              <a:t>R-016 </a:t>
            </a:r>
            <a:r>
              <a:rPr lang="en" dirty="0" smtClean="0"/>
              <a:t>nespėti </a:t>
            </a:r>
            <a:r>
              <a:rPr lang="en" dirty="0"/>
              <a:t>iki numatyto termino), leidžia kešuoti duomenis kliento pusėje (NFR-48), be to, užtikrina portabilumą (žr plečiamumo prielaidas III skyriuje).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</p:txBody>
      </p:sp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Pavyzdys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Paskirstyta duomenų bazė ir pertekliniai aplikacijos serveriai užtikrina ASR-1 reikalaujamą patikimumą (žr skaičiavimus skyriuje VIII, taip pat bandymų rezultatus dokumente XYZ). Kadangi maršrutų perskaičiavimas vyksta tik 2% užklausų atveju, kešavimas paspartina 98% klientų užklausų. Kešuotus duomenis atnaujina posistemė N (žr skyrių “Išsaugotų maršrutų atnaujinimas kešo posistemėje”).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Pavyzdys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Reziumuojant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Išankstinis projektavimas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250000"/>
              </a:lnSpc>
              <a:spcBef>
                <a:spcPts val="0"/>
              </a:spcBef>
              <a:buNone/>
            </a:pPr>
            <a:r>
              <a:rPr lang="en" dirty="0"/>
              <a:t>Taikomas tada, kai reikia bendros architektūrinės vizijos</a:t>
            </a:r>
          </a:p>
          <a:p>
            <a:pPr lvl="0">
              <a:lnSpc>
                <a:spcPct val="250000"/>
              </a:lnSpc>
              <a:spcBef>
                <a:spcPts val="0"/>
              </a:spcBef>
              <a:buNone/>
            </a:pPr>
            <a:r>
              <a:rPr lang="en" dirty="0"/>
              <a:t>Siekia įgyvendinti kokybinius atributus sutarta svarbos tvarka</a:t>
            </a:r>
          </a:p>
          <a:p>
            <a:pPr lvl="0">
              <a:lnSpc>
                <a:spcPct val="250000"/>
              </a:lnSpc>
              <a:spcBef>
                <a:spcPts val="0"/>
              </a:spcBef>
              <a:buNone/>
            </a:pPr>
            <a:r>
              <a:rPr lang="en" dirty="0"/>
              <a:t>Taikomas tiek, kol projektinės rizikos sumažėja iki norimo lygio</a:t>
            </a:r>
          </a:p>
          <a:p>
            <a:pPr lvl="0">
              <a:lnSpc>
                <a:spcPct val="250000"/>
              </a:lnSpc>
              <a:spcBef>
                <a:spcPts val="0"/>
              </a:spcBef>
              <a:buNone/>
            </a:pPr>
            <a:r>
              <a:rPr lang="en" dirty="0"/>
              <a:t>Sprendimai aprašomi sutartu standartu</a:t>
            </a:r>
          </a:p>
          <a:p>
            <a:pPr lvl="0">
              <a:lnSpc>
                <a:spcPct val="250000"/>
              </a:lnSpc>
              <a:spcBef>
                <a:spcPts val="0"/>
              </a:spcBef>
              <a:buNone/>
            </a:pPr>
            <a:r>
              <a:rPr lang="en" dirty="0"/>
              <a:t>Taktiniai sprendimai paliekami </a:t>
            </a:r>
            <a:r>
              <a:rPr lang="en" i="1" dirty="0"/>
              <a:t>emergent design</a:t>
            </a:r>
            <a:r>
              <a:rPr lang="en" dirty="0"/>
              <a:t> projektavimui</a:t>
            </a:r>
          </a:p>
          <a:p>
            <a:pPr lvl="0">
              <a:lnSpc>
                <a:spcPct val="250000"/>
              </a:lnSpc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456243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b="1" dirty="0"/>
              <a:t>Top-down 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sz="1600" dirty="0"/>
              <a:t>“dekompozicija”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sz="1600" i="1" dirty="0"/>
              <a:t>Upfront design</a:t>
            </a:r>
          </a:p>
          <a:p>
            <a:pPr marL="457200" lvl="0" indent="-304800" rtl="0">
              <a:spcBef>
                <a:spcPts val="0"/>
              </a:spcBef>
              <a:buChar char="●"/>
            </a:pPr>
            <a:r>
              <a:rPr lang="en" sz="1600" dirty="0"/>
              <a:t>Sistemos (uždavinio) skaidymas į sudarančias posistemes, kol pasiekiamas norimas detalumo lygis - paaiškėja visi reikalingi elementai ir jų </a:t>
            </a:r>
            <a:r>
              <a:rPr lang="en" sz="1600" dirty="0" smtClean="0"/>
              <a:t>sąveikos</a:t>
            </a:r>
            <a:endParaRPr lang="en" sz="1600" dirty="0"/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Bottom-up, top-down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251"/>
          <p:cNvSpPr txBox="1">
            <a:spLocks/>
          </p:cNvSpPr>
          <p:nvPr/>
        </p:nvSpPr>
        <p:spPr>
          <a:xfrm>
            <a:off x="4920343" y="1228675"/>
            <a:ext cx="3911957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  <a:buFont typeface="Source Sans Pro"/>
              <a:buChar char="●"/>
              <a:defRPr sz="18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None/>
            </a:pPr>
            <a:r>
              <a:rPr lang="lt-LT" sz="1600" b="1" dirty="0" err="1" smtClean="0"/>
              <a:t>Bottom-up</a:t>
            </a:r>
            <a:endParaRPr lang="lt-LT" sz="1600" b="1" dirty="0" smtClean="0"/>
          </a:p>
          <a:p>
            <a:pPr marL="457200" indent="-304800"/>
            <a:r>
              <a:rPr lang="lt-LT" sz="1600" dirty="0" smtClean="0"/>
              <a:t>“kompozicija”</a:t>
            </a:r>
          </a:p>
          <a:p>
            <a:pPr marL="457200" indent="-304800"/>
            <a:r>
              <a:rPr lang="lt-LT" sz="1600" i="1" dirty="0" err="1" smtClean="0"/>
              <a:t>Emergent</a:t>
            </a:r>
            <a:r>
              <a:rPr lang="lt-LT" sz="1600" i="1" dirty="0" smtClean="0"/>
              <a:t> </a:t>
            </a:r>
            <a:r>
              <a:rPr lang="lt-LT" sz="1600" i="1" dirty="0" err="1" smtClean="0"/>
              <a:t>design</a:t>
            </a:r>
            <a:endParaRPr lang="lt-LT" sz="1600" i="1" dirty="0" smtClean="0"/>
          </a:p>
          <a:p>
            <a:pPr marL="457200" indent="-304800"/>
            <a:r>
              <a:rPr lang="lt-LT" sz="1600" dirty="0" smtClean="0"/>
              <a:t>Sudėtingesnių sistemų sudarymas iš žinomų, paprastesnių sistemų</a:t>
            </a:r>
          </a:p>
          <a:p>
            <a:pPr>
              <a:buClr>
                <a:schemeClr val="dk1"/>
              </a:buClr>
              <a:buSzPct val="61111"/>
              <a:buFont typeface="Arial"/>
              <a:buNone/>
            </a:pPr>
            <a:endParaRPr lang="lt-LT" sz="1600" dirty="0" smtClean="0"/>
          </a:p>
          <a:p>
            <a:pPr>
              <a:buFont typeface="Source Sans Pro"/>
              <a:buNone/>
            </a:pPr>
            <a:endParaRPr lang="lt-LT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/>
              <a:t>Top-down / upfront architecture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963" y="1034950"/>
            <a:ext cx="65055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23" y="970675"/>
            <a:ext cx="6168699" cy="38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/>
              <a:t>Bottom-up / emergent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781329" cy="217855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Top-down 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sz="1600" dirty="0"/>
              <a:t>Visõs sistemos projektavimo klaidos paaiškėja tik užbaigus sistemos realizaciją</a:t>
            </a:r>
          </a:p>
          <a:p>
            <a:pPr marL="457200" lvl="0" indent="-304800" rtl="0">
              <a:spcBef>
                <a:spcPts val="0"/>
              </a:spcBef>
              <a:buChar char="●"/>
            </a:pPr>
            <a:r>
              <a:rPr lang="en" sz="1600" dirty="0"/>
              <a:t>Gerai tinka kuriant jau pažįstamas </a:t>
            </a:r>
            <a:r>
              <a:rPr lang="en" sz="1600" dirty="0" smtClean="0"/>
              <a:t>sistemas</a:t>
            </a:r>
            <a:endParaRPr lang="en" sz="1600" dirty="0"/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Bottom-up, top-down: niuansai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269"/>
          <p:cNvSpPr txBox="1">
            <a:spLocks/>
          </p:cNvSpPr>
          <p:nvPr/>
        </p:nvSpPr>
        <p:spPr>
          <a:xfrm>
            <a:off x="4687757" y="1228675"/>
            <a:ext cx="3781329" cy="18846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  <a:buFont typeface="Source Sans Pro"/>
              <a:buChar char="●"/>
              <a:defRPr sz="18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None/>
            </a:pPr>
            <a:r>
              <a:rPr lang="lt-LT" sz="1600" b="1" dirty="0" err="1" smtClean="0"/>
              <a:t>Bottom-up</a:t>
            </a:r>
            <a:endParaRPr lang="lt-LT" sz="1600" b="1" dirty="0" smtClean="0"/>
          </a:p>
          <a:p>
            <a:pPr marL="457200" indent="-304800"/>
            <a:r>
              <a:rPr lang="lt-LT" sz="1600" dirty="0" smtClean="0"/>
              <a:t>Bendros aiškios architektūrinės vizijos nebuvimas </a:t>
            </a:r>
          </a:p>
          <a:p>
            <a:pPr marL="457200" indent="-304800"/>
            <a:endParaRPr lang="lt-LT" sz="1600" dirty="0" smtClean="0"/>
          </a:p>
          <a:p>
            <a:pPr marL="457200" indent="-304800"/>
            <a:r>
              <a:rPr lang="lt-LT" sz="1600" dirty="0" err="1" smtClean="0"/>
              <a:t>Pragmatiška</a:t>
            </a:r>
            <a:r>
              <a:rPr lang="lt-LT" sz="1600" dirty="0" smtClean="0"/>
              <a:t>: pigiau adaptuotis naujų reikalavimų, anksčiau nežinotų faktų atvejais</a:t>
            </a:r>
          </a:p>
        </p:txBody>
      </p:sp>
      <p:sp>
        <p:nvSpPr>
          <p:cNvPr id="5" name="Shape 269"/>
          <p:cNvSpPr txBox="1">
            <a:spLocks/>
          </p:cNvSpPr>
          <p:nvPr/>
        </p:nvSpPr>
        <p:spPr>
          <a:xfrm>
            <a:off x="1480457" y="4040646"/>
            <a:ext cx="6770915" cy="6619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  <a:buFont typeface="Source Sans Pro"/>
              <a:buChar char="●"/>
              <a:defRPr sz="18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●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○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buChar char="■"/>
              <a:defRPr sz="1400" b="0" i="0" u="none" strike="noStrike" cap="non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Font typeface="Source Sans Pro"/>
              <a:buNone/>
            </a:pPr>
            <a:r>
              <a:rPr lang="lt-LT" sz="1600" dirty="0" smtClean="0"/>
              <a:t>Praktikoje dažniausiai naudojamos įvairios kombinacijos </a:t>
            </a:r>
            <a:endParaRPr lang="lt-LT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Architektūros vertinimas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Tokia, kuri užtikrina </a:t>
            </a:r>
            <a:r>
              <a:rPr lang="en" b="1"/>
              <a:t>norimas sistemos kokybes</a:t>
            </a:r>
            <a:r>
              <a:rPr lang="en"/>
              <a:t>: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/>
              <a:t>palengvina iškeltų tikslų pasiekimą</a:t>
            </a:r>
          </a:p>
          <a:p>
            <a:pPr marL="457200" lvl="0" indent="-304800" rtl="0">
              <a:spcBef>
                <a:spcPts val="0"/>
              </a:spcBef>
              <a:buAutoNum type="arabicPeriod"/>
            </a:pPr>
            <a:r>
              <a:rPr lang="en"/>
              <a:t>įgalina ateities evoliuciją numatytomis kryptimis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“Gera architektūra</a:t>
            </a:r>
            <a:r>
              <a:rPr lang="en" sz="2800" dirty="0">
                <a:solidFill>
                  <a:schemeClr val="dk1"/>
                </a:solidFill>
              </a:rPr>
              <a:t>”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1321</Words>
  <Application>Microsoft Office PowerPoint</Application>
  <PresentationFormat>On-screen Show (16:9)</PresentationFormat>
  <Paragraphs>227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Source Sans Pro</vt:lpstr>
      <vt:lpstr>Arial</vt:lpstr>
      <vt:lpstr>New Visma Google Slide Template 2016</vt:lpstr>
      <vt:lpstr>New Visma Google Slide Template 2016</vt:lpstr>
      <vt:lpstr>Išankstinis projektavimas 2 (up-front design)</vt:lpstr>
      <vt:lpstr>Pasikartokime</vt:lpstr>
      <vt:lpstr>PS Architektūra ir PS Projektavimas </vt:lpstr>
      <vt:lpstr>Bottom-up, top-down </vt:lpstr>
      <vt:lpstr>Top-down / upfront architecture</vt:lpstr>
      <vt:lpstr>Bottom-up / emergent architecture</vt:lpstr>
      <vt:lpstr>Bottom-up, top-down: niuansai </vt:lpstr>
      <vt:lpstr>Architektūros vertinimas</vt:lpstr>
      <vt:lpstr>“Gera architektūra” </vt:lpstr>
      <vt:lpstr>Iškeltų kokybių pasiekiamumas: „Gyvatėlės“ pvz</vt:lpstr>
      <vt:lpstr>Ateities kokybių pasiekiamumas: „Gyvatėlės“ pvz</vt:lpstr>
      <vt:lpstr>“Gera architektūra” </vt:lpstr>
      <vt:lpstr>Kodėl nesiekiame VISŲ ĮMANOMŲ kokybių?</vt:lpstr>
      <vt:lpstr>“Bloga architektūra” </vt:lpstr>
      <vt:lpstr>Neaktualios kokybės: „Gyvatėlės“ pvz</vt:lpstr>
      <vt:lpstr>Architektūra ir dizainas</vt:lpstr>
      <vt:lpstr>Kaip mažiausiomis pastangomis pasiekti “gerą architektūrą”?</vt:lpstr>
      <vt:lpstr>Išankstinis sistemų projektavimas</vt:lpstr>
      <vt:lpstr>Pavyzdys</vt:lpstr>
      <vt:lpstr>Išankstinis sudėtingos sistemos projektavimas: Nuo ko pradėti ?</vt:lpstr>
      <vt:lpstr>Literatūra</vt:lpstr>
      <vt:lpstr>Literatūra</vt:lpstr>
      <vt:lpstr>Pioritetizavimo svarba</vt:lpstr>
      <vt:lpstr>Quality Attribute Trade-offs: „Gyvatėlės“ pvz</vt:lpstr>
      <vt:lpstr>Kokybiniai atributai</vt:lpstr>
      <vt:lpstr>Kaip prioritetizuoti kokybinius atributus?</vt:lpstr>
      <vt:lpstr>Pavyzdys</vt:lpstr>
      <vt:lpstr>Pavyzdys</vt:lpstr>
      <vt:lpstr>Projektinių sprendimų parinkimas: kaip?</vt:lpstr>
      <vt:lpstr>Projektinių sprendimų dokumentavimas</vt:lpstr>
      <vt:lpstr>Projektinių sprendimų dokumentavimas: kam?</vt:lpstr>
      <vt:lpstr>Iliustracija, aprašymas, specifikacija?</vt:lpstr>
      <vt:lpstr>Projektinių sprendimų dokumentavimas: kaip?</vt:lpstr>
      <vt:lpstr>Projektinių sprendimų parinkimas: kada sustoti?</vt:lpstr>
      <vt:lpstr>Pavyzdys</vt:lpstr>
      <vt:lpstr>Pavyzdys</vt:lpstr>
      <vt:lpstr>Reziumuojant</vt:lpstr>
      <vt:lpstr>Išankstinis projektavimas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Išankstinis projektavimas 2 (up-front design)</dc:title>
  <cp:lastModifiedBy>Mantas Urbonas</cp:lastModifiedBy>
  <cp:revision>20</cp:revision>
  <dcterms:modified xsi:type="dcterms:W3CDTF">2017-11-06T15:43:40Z</dcterms:modified>
</cp:coreProperties>
</file>